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2"/>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2FD8-FB5F-5F8A-12D3-A5869D750C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73C6AB-4D1E-E872-6211-B36BFFBD3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E04B40-D81F-9BC6-3C5F-A7FF3E1FB1DB}"/>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5D312F55-6DF0-3180-7206-B59933FE4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5D96A-B7AB-78D8-2655-5B4C79C7A12C}"/>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407016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2D9E-6CCA-AF2D-B2ED-294F7712BC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DF7299-C520-F340-1C80-5AC12BE80B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5C301-8C22-1B29-CA04-5A31ED8473D8}"/>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03226CCD-0CEE-A91B-0F98-D0338339A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3DF7A-6FDC-5373-65CC-20BC429E50D9}"/>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121607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CE743-7DA7-83EF-6115-7EB6CFC73B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D7E22-2B0D-5765-DF86-2B9DA3277F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16B3D-E246-B241-31AF-E75060F09BD3}"/>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F356087C-E824-FB5F-7FB8-009E42D43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53F69-382F-C6E8-3C68-F4371AA30077}"/>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211826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FB06-08A8-9BED-5F57-214701436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C06AF-8C5E-0DB1-6A61-31FDA3EC8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F3097-9900-05D1-8B86-E336D044E395}"/>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073E63AB-8287-0A6A-C385-481AFC00E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92628-4668-E5D7-D509-67D3825E2979}"/>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87313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546D-4E4A-7743-9064-26E9EF5C16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2B8B5D-6190-020B-7352-F909DB9379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41862E-8B90-29E5-20C6-52B30B5D7684}"/>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F3BC9163-A4F0-C1F8-886E-7E08242DC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D611-8F34-7BBA-ABDB-2B61579B8E48}"/>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389757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AC90-A928-8BDC-7F83-25DEDEDF8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1A3DCE-D764-6CE4-08D4-9383FCC49A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C50CA-DE12-A7E0-688E-CE90B2A624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0E6997-E298-0F8B-8799-55F09F0ACD11}"/>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6" name="Footer Placeholder 5">
            <a:extLst>
              <a:ext uri="{FF2B5EF4-FFF2-40B4-BE49-F238E27FC236}">
                <a16:creationId xmlns:a16="http://schemas.microsoft.com/office/drawing/2014/main" id="{C3690B80-C22A-3F68-C9FD-13077554B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29CC1-3AB2-920F-0D32-AB433435FA5D}"/>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117154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4756-0A5F-4621-6ADD-669C1F1C4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0FDE8-382E-23B5-3DB7-1941DD2A7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C6EDC-BD94-5E7E-F1E3-EB1E1CF756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E3BF7-E220-C6B3-1183-355DC9318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014361-1C36-3D51-9FF6-B407C4201C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42CC82-BDDF-B948-59FE-2F802D4A047C}"/>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8" name="Footer Placeholder 7">
            <a:extLst>
              <a:ext uri="{FF2B5EF4-FFF2-40B4-BE49-F238E27FC236}">
                <a16:creationId xmlns:a16="http://schemas.microsoft.com/office/drawing/2014/main" id="{8BAD6F39-46FE-45B1-481E-5759ADA3B6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807230-09F4-66AF-7F69-FAC32F3C2D87}"/>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133380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A65E-1BCC-F23A-985D-F280E603E8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C5A39C-CC9D-2F8A-2891-764DF65F51C1}"/>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4" name="Footer Placeholder 3">
            <a:extLst>
              <a:ext uri="{FF2B5EF4-FFF2-40B4-BE49-F238E27FC236}">
                <a16:creationId xmlns:a16="http://schemas.microsoft.com/office/drawing/2014/main" id="{943912FB-0C30-F754-CA06-2E353BDE41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AA70E1-205B-9C5C-EE5B-86EC7701FB8C}"/>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2647237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E65B6-E353-1F8E-2D62-C1F3EF743344}"/>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3" name="Footer Placeholder 2">
            <a:extLst>
              <a:ext uri="{FF2B5EF4-FFF2-40B4-BE49-F238E27FC236}">
                <a16:creationId xmlns:a16="http://schemas.microsoft.com/office/drawing/2014/main" id="{46DCA60A-F5C7-4154-D1CF-D36E4529B1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87857-F351-A478-A18C-9D8CFB453E20}"/>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100685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68A-E937-00C4-3CFE-D2504445D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A3356-7F49-7C57-9A30-56CA195DEA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039CD0-0648-353C-8DB1-B5FA120E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8F7259-B604-63B7-331F-47A44019007D}"/>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6" name="Footer Placeholder 5">
            <a:extLst>
              <a:ext uri="{FF2B5EF4-FFF2-40B4-BE49-F238E27FC236}">
                <a16:creationId xmlns:a16="http://schemas.microsoft.com/office/drawing/2014/main" id="{BCB1FCED-DABF-446A-B9E0-50AA6A023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9F1D9-8CA9-9387-F66B-237C2B9E182F}"/>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3463133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B29B-D9CC-EE83-5FFD-D72592B80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05BB27-A039-5DD6-FC0F-AC5995521F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008972-4159-3A44-0ACA-A336E424D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BF289-599B-42A3-1922-E846A8D95BE1}"/>
              </a:ext>
            </a:extLst>
          </p:cNvPr>
          <p:cNvSpPr>
            <a:spLocks noGrp="1"/>
          </p:cNvSpPr>
          <p:nvPr>
            <p:ph type="dt" sz="half" idx="10"/>
          </p:nvPr>
        </p:nvSpPr>
        <p:spPr/>
        <p:txBody>
          <a:bodyPr/>
          <a:lstStyle/>
          <a:p>
            <a:fld id="{DD76DF30-FE4B-D341-91C6-B642FD3552CA}" type="datetimeFigureOut">
              <a:rPr lang="en-US" smtClean="0"/>
              <a:t>10/25/23</a:t>
            </a:fld>
            <a:endParaRPr lang="en-US"/>
          </a:p>
        </p:txBody>
      </p:sp>
      <p:sp>
        <p:nvSpPr>
          <p:cNvPr id="6" name="Footer Placeholder 5">
            <a:extLst>
              <a:ext uri="{FF2B5EF4-FFF2-40B4-BE49-F238E27FC236}">
                <a16:creationId xmlns:a16="http://schemas.microsoft.com/office/drawing/2014/main" id="{A9811B2F-36AD-B895-1A8E-1B54340A1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FFD75-CF65-CBC6-12D6-4D3FDDA91C7C}"/>
              </a:ext>
            </a:extLst>
          </p:cNvPr>
          <p:cNvSpPr>
            <a:spLocks noGrp="1"/>
          </p:cNvSpPr>
          <p:nvPr>
            <p:ph type="sldNum" sz="quarter" idx="12"/>
          </p:nvPr>
        </p:nvSpPr>
        <p:spPr/>
        <p:txBody>
          <a:bodyPr/>
          <a:lstStyle/>
          <a:p>
            <a:fld id="{151DDF8D-2ECF-3944-AFE3-6AA4568FDC78}" type="slidenum">
              <a:rPr lang="en-US" smtClean="0"/>
              <a:t>‹#›</a:t>
            </a:fld>
            <a:endParaRPr lang="en-US"/>
          </a:p>
        </p:txBody>
      </p:sp>
    </p:spTree>
    <p:extLst>
      <p:ext uri="{BB962C8B-B14F-4D97-AF65-F5344CB8AC3E}">
        <p14:creationId xmlns:p14="http://schemas.microsoft.com/office/powerpoint/2010/main" val="324336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F5C7CB-90F1-0B28-5ADD-DC31998BD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0E73D1-B01E-41E7-37DF-69722F101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7FD49-C5E9-632F-BFE1-13A33DFE2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6DF30-FE4B-D341-91C6-B642FD3552CA}" type="datetimeFigureOut">
              <a:rPr lang="en-US" smtClean="0"/>
              <a:t>10/25/23</a:t>
            </a:fld>
            <a:endParaRPr lang="en-US"/>
          </a:p>
        </p:txBody>
      </p:sp>
      <p:sp>
        <p:nvSpPr>
          <p:cNvPr id="5" name="Footer Placeholder 4">
            <a:extLst>
              <a:ext uri="{FF2B5EF4-FFF2-40B4-BE49-F238E27FC236}">
                <a16:creationId xmlns:a16="http://schemas.microsoft.com/office/drawing/2014/main" id="{2B38F5C8-90A7-3569-D533-B82F92D1C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240432-EE2F-4CC4-FEEA-CE7C48884B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1DDF8D-2ECF-3944-AFE3-6AA4568FDC78}" type="slidenum">
              <a:rPr lang="en-US" smtClean="0"/>
              <a:t>‹#›</a:t>
            </a:fld>
            <a:endParaRPr lang="en-US"/>
          </a:p>
        </p:txBody>
      </p:sp>
    </p:spTree>
    <p:extLst>
      <p:ext uri="{BB962C8B-B14F-4D97-AF65-F5344CB8AC3E}">
        <p14:creationId xmlns:p14="http://schemas.microsoft.com/office/powerpoint/2010/main" val="2605425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camp.com/tutorial/logistic-regression-R" TargetMode="External"/><Relationship Id="rId2" Type="http://schemas.openxmlformats.org/officeDocument/2006/relationships/hyperlink" Target="https://stackoverflow.com/questions/23554853/multivariate-logistic-regression-in-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Night Time Laps">
            <a:extLst>
              <a:ext uri="{FF2B5EF4-FFF2-40B4-BE49-F238E27FC236}">
                <a16:creationId xmlns:a16="http://schemas.microsoft.com/office/drawing/2014/main" id="{6284E4F4-655B-BB17-FEB1-63A52A6085EC}"/>
              </a:ext>
            </a:extLst>
          </p:cNvPr>
          <p:cNvPicPr>
            <a:picLocks noChangeAspect="1"/>
          </p:cNvPicPr>
          <p:nvPr/>
        </p:nvPicPr>
        <p:blipFill rotWithShape="1">
          <a:blip r:embed="rId2"/>
          <a:srcRect/>
          <a:stretch/>
        </p:blipFill>
        <p:spPr>
          <a:xfrm>
            <a:off x="20" y="-1"/>
            <a:ext cx="12191979" cy="7214261"/>
          </a:xfrm>
          <a:prstGeom prst="rect">
            <a:avLst/>
          </a:prstGeom>
          <a:effectLst>
            <a:outerShdw blurRad="596900" dist="330200" dir="8820000" sx="87000" sy="87000" algn="ctr" rotWithShape="0">
              <a:srgbClr val="000000">
                <a:alpha val="29000"/>
              </a:srgbClr>
            </a:outerShdw>
          </a:effectLst>
        </p:spPr>
      </p:pic>
      <p:sp>
        <p:nvSpPr>
          <p:cNvPr id="74" name="Rectangle 73">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B1691-58FE-81CB-D6F3-A716BDD50BA1}"/>
              </a:ext>
            </a:extLst>
          </p:cNvPr>
          <p:cNvSpPr>
            <a:spLocks noGrp="1"/>
          </p:cNvSpPr>
          <p:nvPr>
            <p:ph type="ctrTitle"/>
          </p:nvPr>
        </p:nvSpPr>
        <p:spPr>
          <a:xfrm>
            <a:off x="-1" y="871313"/>
            <a:ext cx="12191978" cy="1278121"/>
          </a:xfrm>
        </p:spPr>
        <p:txBody>
          <a:bodyPr anchor="t">
            <a:normAutofit/>
          </a:bodyPr>
          <a:lstStyle/>
          <a:p>
            <a:r>
              <a:rPr lang="en-US" sz="4800" b="1"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F</a:t>
            </a:r>
            <a:r>
              <a:rPr lang="en-US" sz="48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ascinating World Of </a:t>
            </a:r>
            <a:r>
              <a:rPr lang="en-US" sz="4800" b="1"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M</a:t>
            </a:r>
            <a:r>
              <a:rPr lang="en-US" sz="48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eteorite </a:t>
            </a:r>
            <a:r>
              <a:rPr lang="en-US" sz="4800" b="1"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L</a:t>
            </a:r>
            <a:r>
              <a:rPr lang="en-US" sz="48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andings</a:t>
            </a:r>
            <a:r>
              <a:rPr lang="en-US" sz="4800" b="1" dirty="0">
                <a:solidFill>
                  <a:schemeClr val="bg1">
                    <a:lumMod val="95000"/>
                  </a:schemeClr>
                </a:solidFill>
                <a:effectLst/>
                <a:latin typeface="Times New Roman" panose="02020603050405020304" pitchFamily="18" charset="0"/>
                <a:cs typeface="Times New Roman" panose="02020603050405020304" pitchFamily="18" charset="0"/>
              </a:rPr>
              <a:t> </a:t>
            </a:r>
            <a:endParaRPr lang="en-US" sz="4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BF78495-87B8-778F-FC72-F9C6E52C44EF}"/>
              </a:ext>
            </a:extLst>
          </p:cNvPr>
          <p:cNvSpPr>
            <a:spLocks noGrp="1"/>
          </p:cNvSpPr>
          <p:nvPr>
            <p:ph type="subTitle" idx="1"/>
          </p:nvPr>
        </p:nvSpPr>
        <p:spPr>
          <a:xfrm>
            <a:off x="758951" y="1531917"/>
            <a:ext cx="11175749" cy="4564083"/>
          </a:xfrm>
        </p:spPr>
        <p:txBody>
          <a:bodyPr anchor="b">
            <a:normAutofit/>
          </a:bodyPr>
          <a:lstStyle/>
          <a:p>
            <a:pPr marL="0" marR="0"/>
            <a:endPar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ALY 6015 Introduction to Enterprise Analytics</a:t>
            </a:r>
          </a:p>
          <a:p>
            <a:pPr marL="0" marR="0"/>
            <a:endParaRPr lang="en-US"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Submitted by: Bhavesh Patidar and </a:t>
            </a:r>
            <a:r>
              <a:rPr lang="en-US" b="1" dirty="0" err="1">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Tanishq</a:t>
            </a:r>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Bakliwal</a:t>
            </a:r>
            <a:endPar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endParaRPr lang="en-US"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Submitted to: Prof. </a:t>
            </a:r>
            <a:r>
              <a:rPr lang="en-US" b="1" dirty="0" err="1">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Zhi</a:t>
            </a:r>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He</a:t>
            </a:r>
            <a:endParaRPr lang="en-US"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b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Date: 10/25/2023</a:t>
            </a:r>
            <a:endParaRPr lang="en-US"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75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pendulum">
            <a:extLst>
              <a:ext uri="{FF2B5EF4-FFF2-40B4-BE49-F238E27FC236}">
                <a16:creationId xmlns:a16="http://schemas.microsoft.com/office/drawing/2014/main" id="{4ACF2294-84C8-2F16-9149-8180D00B1DFC}"/>
              </a:ext>
            </a:extLst>
          </p:cNvPr>
          <p:cNvPicPr>
            <a:picLocks noChangeAspect="1"/>
          </p:cNvPicPr>
          <p:nvPr/>
        </p:nvPicPr>
        <p:blipFill rotWithShape="1">
          <a:blip r:embed="rId2"/>
          <a:srcRect l="10145" r="1732"/>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05DD1C-202B-56A1-A79E-8DF22B01F6A6}"/>
              </a:ext>
            </a:extLst>
          </p:cNvPr>
          <p:cNvSpPr>
            <a:spLocks noGrp="1"/>
          </p:cNvSpPr>
          <p:nvPr>
            <p:ph type="title"/>
          </p:nvPr>
        </p:nvSpPr>
        <p:spPr>
          <a:xfrm>
            <a:off x="7531610" y="365125"/>
            <a:ext cx="3822189" cy="1899912"/>
          </a:xfrm>
        </p:spPr>
        <p:txBody>
          <a:bodyPr>
            <a:normAutofit/>
          </a:bodyPr>
          <a:lstStyle/>
          <a:p>
            <a:r>
              <a:rPr lang="en-US" sz="4000" b="1">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A1709F1-8E53-1D43-FCAF-190E611945AB}"/>
              </a:ext>
            </a:extLst>
          </p:cNvPr>
          <p:cNvSpPr>
            <a:spLocks noGrp="1"/>
          </p:cNvSpPr>
          <p:nvPr>
            <p:ph idx="1"/>
          </p:nvPr>
        </p:nvSpPr>
        <p:spPr>
          <a:xfrm>
            <a:off x="7531610" y="2434201"/>
            <a:ext cx="3822189" cy="3742762"/>
          </a:xfrm>
        </p:spPr>
        <p:txBody>
          <a:bodyPr>
            <a:normAutofit/>
          </a:bodyPr>
          <a:lstStyle/>
          <a:p>
            <a:r>
              <a:rPr lang="en-US" sz="2000" b="0" i="0" dirty="0">
                <a:effectLst/>
                <a:latin typeface="Times New Roman" panose="02020603050405020304" pitchFamily="18" charset="0"/>
                <a:cs typeface="Times New Roman" panose="02020603050405020304" pitchFamily="18" charset="0"/>
              </a:rPr>
              <a:t>It should be highlighted that just one dataset of meteorite landings was used to train the algorithm. On a different dataset, it is likely that the model would not perform as well. In addition, the model does not take into account all of the factors, such as meteorite composition and angle of entry into the Earth's atmosphere, that may affect fall mass. </a:t>
            </a:r>
          </a:p>
        </p:txBody>
      </p:sp>
    </p:spTree>
    <p:extLst>
      <p:ext uri="{BB962C8B-B14F-4D97-AF65-F5344CB8AC3E}">
        <p14:creationId xmlns:p14="http://schemas.microsoft.com/office/powerpoint/2010/main" val="398095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CA201CF-DC4F-3906-8B9D-46B03DE9DCDE}"/>
              </a:ext>
            </a:extLst>
          </p:cNvPr>
          <p:cNvSpPr>
            <a:spLocks noGrp="1"/>
          </p:cNvSpPr>
          <p:nvPr>
            <p:ph type="title"/>
          </p:nvPr>
        </p:nvSpPr>
        <p:spPr>
          <a:xfrm>
            <a:off x="838200" y="838199"/>
            <a:ext cx="4191000" cy="5338763"/>
          </a:xfrm>
        </p:spPr>
        <p:txBody>
          <a:bodyPr>
            <a:normAutofit/>
          </a:bodyPr>
          <a:lstStyle/>
          <a:p>
            <a:r>
              <a:rPr lang="en-US"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0D9200F1-943B-2DCB-2ED5-6C0FE39188E0}"/>
              </a:ext>
            </a:extLst>
          </p:cNvPr>
          <p:cNvSpPr>
            <a:spLocks noGrp="1"/>
          </p:cNvSpPr>
          <p:nvPr>
            <p:ph idx="1"/>
          </p:nvPr>
        </p:nvSpPr>
        <p:spPr>
          <a:xfrm>
            <a:off x="5302332" y="838199"/>
            <a:ext cx="6051468" cy="5338763"/>
          </a:xfrm>
        </p:spPr>
        <p:txBody>
          <a:bodyPr anchor="ctr">
            <a:normAutofit/>
          </a:bodyPr>
          <a:lstStyle/>
          <a:p>
            <a:pPr marL="0" marR="0"/>
            <a:r>
              <a:rPr lang="en-US" sz="2000" i="1" dirty="0">
                <a:effectLst/>
                <a:latin typeface="Times New Roman" panose="02020603050405020304" pitchFamily="18" charset="0"/>
                <a:ea typeface="Times New Roman" panose="02020603050405020304" pitchFamily="18" charset="0"/>
              </a:rPr>
              <a:t>Multivariate logistic regression in R?</a:t>
            </a:r>
            <a:r>
              <a:rPr lang="en-US" sz="2000" dirty="0">
                <a:effectLst/>
                <a:latin typeface="Times New Roman" panose="02020603050405020304" pitchFamily="18" charset="0"/>
                <a:ea typeface="Times New Roman" panose="02020603050405020304" pitchFamily="18" charset="0"/>
              </a:rPr>
              <a:t>. Stack Overflow. (1960, August 1). </a:t>
            </a:r>
            <a:r>
              <a:rPr lang="en-US" sz="2000" u="sng" dirty="0">
                <a:effectLst/>
                <a:latin typeface="Times New Roman" panose="02020603050405020304" pitchFamily="18" charset="0"/>
                <a:ea typeface="Times New Roman" panose="02020603050405020304" pitchFamily="18" charset="0"/>
                <a:hlinkClick r:id="rId2"/>
              </a:rPr>
              <a:t>https://stackoverflow.com/questions/23554853/multivariate-logistic-regression-in-r</a:t>
            </a:r>
            <a:endParaRPr lang="en-US" sz="2000" u="sng" dirty="0">
              <a:effectLst/>
              <a:latin typeface="Times New Roman" panose="02020603050405020304" pitchFamily="18" charset="0"/>
              <a:ea typeface="Times New Roman" panose="02020603050405020304" pitchFamily="18" charset="0"/>
            </a:endParaRPr>
          </a:p>
          <a:p>
            <a:pPr marL="0" marR="0" indent="0">
              <a:buNone/>
            </a:pPr>
            <a:endParaRPr lang="en-US" sz="2000" u="sng" dirty="0">
              <a:latin typeface="Times New Roman" panose="02020603050405020304" pitchFamily="18" charset="0"/>
              <a:ea typeface="Times New Roman" panose="02020603050405020304" pitchFamily="18" charset="0"/>
            </a:endParaRPr>
          </a:p>
          <a:p>
            <a:pPr marL="0" marR="0" indent="0">
              <a:buNone/>
            </a:pPr>
            <a:endParaRPr lang="en-US" sz="2000" dirty="0">
              <a:effectLst/>
              <a:latin typeface="Times New Roman" panose="02020603050405020304" pitchFamily="18" charset="0"/>
              <a:ea typeface="Times New Roman" panose="02020603050405020304" pitchFamily="18" charset="0"/>
            </a:endParaRPr>
          </a:p>
          <a:p>
            <a:pPr marL="0" marR="0"/>
            <a:r>
              <a:rPr lang="en-US" sz="2000" dirty="0" err="1">
                <a:effectLst/>
                <a:latin typeface="Times New Roman" panose="02020603050405020304" pitchFamily="18" charset="0"/>
                <a:ea typeface="Times New Roman" panose="02020603050405020304" pitchFamily="18" charset="0"/>
              </a:rPr>
              <a:t>Chugh</a:t>
            </a:r>
            <a:r>
              <a:rPr lang="en-US" sz="2000" dirty="0">
                <a:effectLst/>
                <a:latin typeface="Times New Roman" panose="02020603050405020304" pitchFamily="18" charset="0"/>
                <a:ea typeface="Times New Roman" panose="02020603050405020304" pitchFamily="18" charset="0"/>
              </a:rPr>
              <a:t>, V. (2023, March 17). Logistic regression in R tutorial. </a:t>
            </a:r>
            <a:r>
              <a:rPr lang="en-US" sz="2000" dirty="0" err="1">
                <a:effectLst/>
                <a:latin typeface="Times New Roman" panose="02020603050405020304" pitchFamily="18" charset="0"/>
                <a:ea typeface="Times New Roman" panose="02020603050405020304" pitchFamily="18" charset="0"/>
              </a:rPr>
              <a:t>DataCamp</a:t>
            </a:r>
            <a:r>
              <a:rPr lang="en-US" sz="200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hlinkClick r:id="rId3"/>
              </a:rPr>
              <a:t>https://www.datacamp.com/tutorial/logistic-regression-R</a:t>
            </a:r>
            <a:endParaRPr lang="en-US" sz="2000" dirty="0">
              <a:effectLst/>
              <a:latin typeface="Times New Roman" panose="02020603050405020304" pitchFamily="18" charset="0"/>
              <a:ea typeface="Times New Roman" panose="02020603050405020304" pitchFamily="18" charset="0"/>
            </a:endParaRPr>
          </a:p>
          <a:p>
            <a:endParaRPr lang="en-US" sz="2000" dirty="0"/>
          </a:p>
        </p:txBody>
      </p:sp>
    </p:spTree>
    <p:extLst>
      <p:ext uri="{BB962C8B-B14F-4D97-AF65-F5344CB8AC3E}">
        <p14:creationId xmlns:p14="http://schemas.microsoft.com/office/powerpoint/2010/main" val="9082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10C46E4-8896-DD95-622B-B6B9417B96AA}"/>
              </a:ext>
            </a:extLst>
          </p:cNvPr>
          <p:cNvSpPr>
            <a:spLocks noGrp="1"/>
          </p:cNvSpPr>
          <p:nvPr>
            <p:ph idx="1"/>
          </p:nvPr>
        </p:nvSpPr>
        <p:spPr>
          <a:xfrm>
            <a:off x="838201" y="714375"/>
            <a:ext cx="5257799" cy="546258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4400" dirty="0">
                <a:latin typeface="Times New Roman" panose="02020603050405020304" pitchFamily="18" charset="0"/>
                <a:cs typeface="Times New Roman" panose="02020603050405020304" pitchFamily="18" charset="0"/>
              </a:rPr>
              <a:t>THANK YOU</a:t>
            </a:r>
          </a:p>
        </p:txBody>
      </p:sp>
      <p:pic>
        <p:nvPicPr>
          <p:cNvPr id="16" name="Graphic 15" descr="Smiling Face with No Fill">
            <a:extLst>
              <a:ext uri="{FF2B5EF4-FFF2-40B4-BE49-F238E27FC236}">
                <a16:creationId xmlns:a16="http://schemas.microsoft.com/office/drawing/2014/main" id="{4930D7A8-64F2-773D-9BE1-8D825D5AAA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7053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atellite dish and sparkling night sky">
            <a:extLst>
              <a:ext uri="{FF2B5EF4-FFF2-40B4-BE49-F238E27FC236}">
                <a16:creationId xmlns:a16="http://schemas.microsoft.com/office/drawing/2014/main" id="{33D7E1F0-2817-5747-EB22-BB9A708AC5C9}"/>
              </a:ext>
            </a:extLst>
          </p:cNvPr>
          <p:cNvPicPr>
            <a:picLocks noChangeAspect="1"/>
          </p:cNvPicPr>
          <p:nvPr/>
        </p:nvPicPr>
        <p:blipFill rotWithShape="1">
          <a:blip r:embed="rId2"/>
          <a:srcRect l="8897" r="11791"/>
          <a:stretch/>
        </p:blipFill>
        <p:spPr>
          <a:xfrm>
            <a:off x="0" y="0"/>
            <a:ext cx="9669642" cy="7131132"/>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07BB85-9D50-E4AE-EE85-F5346E3F6A7B}"/>
              </a:ext>
            </a:extLst>
          </p:cNvPr>
          <p:cNvSpPr>
            <a:spLocks noGrp="1"/>
          </p:cNvSpPr>
          <p:nvPr>
            <p:ph type="title"/>
          </p:nvPr>
        </p:nvSpPr>
        <p:spPr>
          <a:xfrm>
            <a:off x="7531610" y="365125"/>
            <a:ext cx="3822189" cy="1048039"/>
          </a:xfrm>
        </p:spPr>
        <p:txBody>
          <a:bodyPr>
            <a:normAutofit/>
          </a:bodyPr>
          <a:lstStyle/>
          <a:p>
            <a:r>
              <a:rPr lang="en-US" sz="34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3FD3BA6-DDB9-C423-2AF9-DBD0660B5AF2}"/>
              </a:ext>
            </a:extLst>
          </p:cNvPr>
          <p:cNvSpPr>
            <a:spLocks noGrp="1"/>
          </p:cNvSpPr>
          <p:nvPr>
            <p:ph idx="1"/>
          </p:nvPr>
        </p:nvSpPr>
        <p:spPr>
          <a:xfrm>
            <a:off x="7531610" y="1413164"/>
            <a:ext cx="3822189" cy="5444825"/>
          </a:xfrm>
        </p:spPr>
        <p:txBody>
          <a:bodyPr>
            <a:normAutofit/>
          </a:bodyPr>
          <a:lstStyle/>
          <a:p>
            <a:pPr marL="0" indent="0">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our research project, we are delving into the fascinating world of meteorite landings, armed with a comprehensive dataset provided by The Meteoritical Society. This extensive dataset encompasses a wealth of information on 34,513 meteorites, allowing us to explore their various facts. From the meteorite type to its weight, and from whether it fell from the sky or was discovered, to the year of its landing, we have an array of key attributes at our disposal. The dataset also includes database information, and most notably, the latitude and longitude coordinates that pinpoint the exact locations of these </a:t>
            </a:r>
            <a:r>
              <a:rPr lang="en-US" sz="1600">
                <a:effectLst/>
                <a:latin typeface="Times New Roman" panose="02020603050405020304" pitchFamily="18" charset="0"/>
                <a:ea typeface="Calibri" panose="020F0502020204030204" pitchFamily="34" charset="0"/>
                <a:cs typeface="Times New Roman" panose="02020603050405020304" pitchFamily="18" charset="0"/>
              </a:rPr>
              <a:t>celestial visitor’s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landings. </a:t>
            </a:r>
          </a:p>
          <a:p>
            <a:pPr marL="0" indent="0">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goal of this project is to verify and analyze meteorite distribution, type and classification. Along with this we will find the impact of meteorite over the time and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what proportion of meteorites were observed falling versus those discovered later.</a:t>
            </a:r>
          </a:p>
          <a:p>
            <a:pPr marL="0" indent="0">
              <a:buNone/>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600" dirty="0"/>
          </a:p>
        </p:txBody>
      </p:sp>
    </p:spTree>
    <p:extLst>
      <p:ext uri="{BB962C8B-B14F-4D97-AF65-F5344CB8AC3E}">
        <p14:creationId xmlns:p14="http://schemas.microsoft.com/office/powerpoint/2010/main" val="141273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E48A3E-2BF5-DA88-3DD7-D3FDBA1F5BB4}"/>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b="1" kern="1200" dirty="0">
                <a:solidFill>
                  <a:schemeClr val="tx1"/>
                </a:solidFill>
                <a:latin typeface="Times New Roman" panose="02020603050405020304" pitchFamily="18" charset="0"/>
                <a:cs typeface="Times New Roman" panose="02020603050405020304" pitchFamily="18" charset="0"/>
              </a:rPr>
              <a:t>DATA SET</a:t>
            </a:r>
          </a:p>
        </p:txBody>
      </p:sp>
      <p:pic>
        <p:nvPicPr>
          <p:cNvPr id="4" name="Content Placeholder 3" descr="A screenshot of a computer code&#10;&#10;Description automatically generated">
            <a:extLst>
              <a:ext uri="{FF2B5EF4-FFF2-40B4-BE49-F238E27FC236}">
                <a16:creationId xmlns:a16="http://schemas.microsoft.com/office/drawing/2014/main" id="{25D793A8-D1ED-F9F4-57E8-4FFF60095F6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018"/>
          <a:stretch/>
        </p:blipFill>
        <p:spPr>
          <a:xfrm>
            <a:off x="1706725" y="553454"/>
            <a:ext cx="8779718" cy="2469279"/>
          </a:xfrm>
          <a:prstGeom prst="rect">
            <a:avLst/>
          </a:prstGeom>
        </p:spPr>
      </p:pic>
      <p:sp>
        <p:nvSpPr>
          <p:cNvPr id="6" name="TextBox 5">
            <a:extLst>
              <a:ext uri="{FF2B5EF4-FFF2-40B4-BE49-F238E27FC236}">
                <a16:creationId xmlns:a16="http://schemas.microsoft.com/office/drawing/2014/main" id="{363CD15B-F06F-BCAC-FA41-C2012D81CD01}"/>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This dataset contains over 45000 rows and 10 columns with different observations. </a:t>
            </a:r>
          </a:p>
        </p:txBody>
      </p:sp>
    </p:spTree>
    <p:extLst>
      <p:ext uri="{BB962C8B-B14F-4D97-AF65-F5344CB8AC3E}">
        <p14:creationId xmlns:p14="http://schemas.microsoft.com/office/powerpoint/2010/main" val="52073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C4D6C2E5-088C-100B-9A71-38932533B773}"/>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32E79B-4F1A-F288-FE00-1EB164EC71C8}"/>
              </a:ext>
            </a:extLst>
          </p:cNvPr>
          <p:cNvSpPr>
            <a:spLocks noGrp="1"/>
          </p:cNvSpPr>
          <p:nvPr>
            <p:ph type="title"/>
          </p:nvPr>
        </p:nvSpPr>
        <p:spPr>
          <a:xfrm>
            <a:off x="838197" y="0"/>
            <a:ext cx="3822189" cy="1899912"/>
          </a:xfrm>
        </p:spPr>
        <p:txBody>
          <a:bodyPr>
            <a:normAutofit/>
          </a:bodyPr>
          <a:lstStyle/>
          <a:p>
            <a:r>
              <a:rPr lang="en-US" sz="2800" b="1" dirty="0">
                <a:latin typeface="Times New Roman" panose="02020603050405020304" pitchFamily="18" charset="0"/>
                <a:cs typeface="Times New Roman" panose="02020603050405020304" pitchFamily="18" charset="0"/>
              </a:rPr>
              <a:t>METHEDOLOGIES</a:t>
            </a:r>
            <a:r>
              <a:rPr lang="en-US" sz="2800" b="1" dirty="0"/>
              <a:t> </a:t>
            </a:r>
          </a:p>
        </p:txBody>
      </p:sp>
      <p:sp>
        <p:nvSpPr>
          <p:cNvPr id="3" name="Content Placeholder 2">
            <a:extLst>
              <a:ext uri="{FF2B5EF4-FFF2-40B4-BE49-F238E27FC236}">
                <a16:creationId xmlns:a16="http://schemas.microsoft.com/office/drawing/2014/main" id="{771EF204-95DC-6844-99B3-124DCF94D7B5}"/>
              </a:ext>
            </a:extLst>
          </p:cNvPr>
          <p:cNvSpPr>
            <a:spLocks noGrp="1"/>
          </p:cNvSpPr>
          <p:nvPr>
            <p:ph idx="1"/>
          </p:nvPr>
        </p:nvSpPr>
        <p:spPr>
          <a:xfrm>
            <a:off x="838200" y="1579418"/>
            <a:ext cx="3822189" cy="4597545"/>
          </a:xfrm>
        </p:spPr>
        <p:txBody>
          <a:bodyPr>
            <a:normAutofit lnSpcReduction="10000"/>
          </a:bodyPr>
          <a:lstStyle/>
          <a:p>
            <a:pPr marL="0" indent="0">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Linear Regression Model:</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Linear regression is commonly used for predicting a continuous numeric target variable based on one or more input features. In the context of meteorite data, we could use linear regression to make predictions about a specific numeric attribute, such as predicting the mass of a meteorite based on other factors.</a:t>
            </a:r>
          </a:p>
          <a:p>
            <a:pPr marL="0" marR="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Multivariable Analysis: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Multivariable analysis is not a specific algorithm but a broad approach that involves studying relationships and patterns between multiple variables simultaneously. It's valuable for understanding how various factors interact and influence each other.</a:t>
            </a:r>
          </a:p>
          <a:p>
            <a:pPr marL="0" marR="0" indent="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257102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BB4771-1C07-AB33-C910-3DF222C2DC50}"/>
              </a:ext>
            </a:extLst>
          </p:cNvPr>
          <p:cNvSpPr>
            <a:spLocks noGrp="1"/>
          </p:cNvSpPr>
          <p:nvPr>
            <p:ph type="title"/>
          </p:nvPr>
        </p:nvSpPr>
        <p:spPr>
          <a:xfrm>
            <a:off x="838201" y="643467"/>
            <a:ext cx="3888526" cy="1800526"/>
          </a:xfrm>
        </p:spPr>
        <p:txBody>
          <a:bodyPr vert="horz" lIns="91440" tIns="45720" rIns="91440" bIns="45720" rtlCol="0" anchor="ctr">
            <a:normAutofit fontScale="90000"/>
          </a:bodyPr>
          <a:lstStyle/>
          <a:p>
            <a:r>
              <a:rPr lang="en-US" sz="4100" b="1" kern="1200" dirty="0">
                <a:solidFill>
                  <a:schemeClr val="tx1"/>
                </a:solidFill>
                <a:latin typeface="Times New Roman" panose="02020603050405020304" pitchFamily="18" charset="0"/>
                <a:cs typeface="Times New Roman" panose="02020603050405020304" pitchFamily="18" charset="0"/>
              </a:rPr>
              <a:t>T</a:t>
            </a:r>
            <a:r>
              <a:rPr lang="en-US" sz="4100" b="1" kern="1200" dirty="0">
                <a:solidFill>
                  <a:schemeClr val="tx1"/>
                </a:solidFill>
                <a:effectLst/>
                <a:latin typeface="Times New Roman" panose="02020603050405020304" pitchFamily="18" charset="0"/>
                <a:cs typeface="Times New Roman" panose="02020603050405020304" pitchFamily="18" charset="0"/>
              </a:rPr>
              <a:t>op 20 meteorite landing years by count </a:t>
            </a:r>
            <a:endParaRPr lang="en-US" sz="4100" b="1" kern="12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1062114-FA4B-A0B7-17D7-5E063E97845A}"/>
              </a:ext>
            </a:extLst>
          </p:cNvPr>
          <p:cNvSpPr txBox="1"/>
          <p:nvPr/>
        </p:nvSpPr>
        <p:spPr>
          <a:xfrm>
            <a:off x="838201" y="2623381"/>
            <a:ext cx="3888528" cy="3553581"/>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year with the most meteorite landings is 2003, with 3323 landings.</a:t>
            </a:r>
          </a:p>
          <a:p>
            <a:pPr marL="0" marR="0" indent="-228600">
              <a:lnSpc>
                <a:spcPct val="90000"/>
              </a:lnSpc>
              <a:spcBef>
                <a:spcPts val="0"/>
              </a:spcBef>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year with the fewest meteorite landings is 1991, with 877 landings.</a:t>
            </a:r>
          </a:p>
          <a:p>
            <a:pPr marL="0" marR="0" indent="-228600">
              <a:lnSpc>
                <a:spcPct val="90000"/>
              </a:lnSpc>
              <a:spcBef>
                <a:spcPts val="0"/>
              </a:spcBef>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average number of meteorite landings per year is 1743.</a:t>
            </a:r>
          </a:p>
          <a:p>
            <a:pPr marL="0" marR="0" indent="-228600">
              <a:lnSpc>
                <a:spcPct val="90000"/>
              </a:lnSpc>
              <a:spcBef>
                <a:spcPts val="0"/>
              </a:spcBef>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median number of meteorite landings per year is 1715.</a:t>
            </a:r>
          </a:p>
          <a:p>
            <a:pPr marL="0" marR="0" indent="-228600">
              <a:lnSpc>
                <a:spcPct val="90000"/>
              </a:lnSpc>
              <a:spcBef>
                <a:spcPts val="0"/>
              </a:spcBef>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mode number of meteorite landings per year is 1697.</a:t>
            </a:r>
          </a:p>
        </p:txBody>
      </p:sp>
      <p:pic>
        <p:nvPicPr>
          <p:cNvPr id="4" name="Content Placeholder 3" descr="A graph with red and white bars&#10;&#10;Description automatically generated">
            <a:extLst>
              <a:ext uri="{FF2B5EF4-FFF2-40B4-BE49-F238E27FC236}">
                <a16:creationId xmlns:a16="http://schemas.microsoft.com/office/drawing/2014/main" id="{94C6252A-8C65-CCF9-08C0-05F2038AEDB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759" r="21333" b="-2"/>
          <a:stretch/>
        </p:blipFill>
        <p:spPr>
          <a:xfrm>
            <a:off x="6800986" y="773306"/>
            <a:ext cx="4747547" cy="5339732"/>
          </a:xfrm>
          <a:prstGeom prst="rect">
            <a:avLst/>
          </a:prstGeom>
        </p:spPr>
      </p:pic>
    </p:spTree>
    <p:extLst>
      <p:ext uri="{BB962C8B-B14F-4D97-AF65-F5344CB8AC3E}">
        <p14:creationId xmlns:p14="http://schemas.microsoft.com/office/powerpoint/2010/main" val="391327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1E9DC770-44AD-1E8A-4AA6-BC1A1B317D25}"/>
              </a:ext>
            </a:extLst>
          </p:cNvPr>
          <p:cNvSpPr>
            <a:spLocks noGrp="1"/>
          </p:cNvSpPr>
          <p:nvPr>
            <p:ph type="title"/>
          </p:nvPr>
        </p:nvSpPr>
        <p:spPr>
          <a:xfrm>
            <a:off x="1246824" y="643467"/>
            <a:ext cx="4772975" cy="1800526"/>
          </a:xfrm>
        </p:spPr>
        <p:txBody>
          <a:bodyPr vert="horz" lIns="91440" tIns="45720" rIns="91440" bIns="45720" rtlCol="0" anchor="ctr">
            <a:normAutofit/>
          </a:bodyPr>
          <a:lstStyle/>
          <a:p>
            <a:r>
              <a:rPr lang="en-US" b="1" dirty="0">
                <a:latin typeface="Times New Roman" panose="02020603050405020304" pitchFamily="18" charset="0"/>
                <a:cs typeface="Times New Roman" panose="02020603050405020304" pitchFamily="18" charset="0"/>
              </a:rPr>
              <a:t>Meteorite count and class </a:t>
            </a:r>
          </a:p>
        </p:txBody>
      </p:sp>
      <p:sp>
        <p:nvSpPr>
          <p:cNvPr id="9" name="TextBox 8">
            <a:extLst>
              <a:ext uri="{FF2B5EF4-FFF2-40B4-BE49-F238E27FC236}">
                <a16:creationId xmlns:a16="http://schemas.microsoft.com/office/drawing/2014/main" id="{06FFEC9B-0927-8268-3BBF-42CE338E07F2}"/>
              </a:ext>
            </a:extLst>
          </p:cNvPr>
          <p:cNvSpPr txBox="1"/>
          <p:nvPr/>
        </p:nvSpPr>
        <p:spPr>
          <a:xfrm>
            <a:off x="1246824" y="2623381"/>
            <a:ext cx="4772974" cy="3553581"/>
          </a:xfrm>
          <a:prstGeom prst="rect">
            <a:avLst/>
          </a:prstGeom>
        </p:spPr>
        <p:txBody>
          <a:bodyPr vert="horz" lIns="91440" tIns="45720" rIns="91440" bIns="45720" rtlCol="0">
            <a:normAutofit/>
          </a:bodyPr>
          <a:lstStyle/>
          <a:p>
            <a:pPr marL="342900" marR="0" indent="-228600">
              <a:lnSpc>
                <a:spcPct val="90000"/>
              </a:lnSpc>
              <a:spcBef>
                <a:spcPts val="0"/>
              </a:spcBef>
              <a:spcAft>
                <a:spcPts val="6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L6 is the most frequent meteorite class, with 8,285 meteorites discovered. L5 (</a:t>
            </a:r>
            <a:r>
              <a:rPr lang="en-US" sz="2000" dirty="0">
                <a:latin typeface="Times New Roman" panose="02020603050405020304" pitchFamily="18" charset="0"/>
                <a:cs typeface="Times New Roman" panose="02020603050405020304" pitchFamily="18" charset="0"/>
              </a:rPr>
              <a:t>4,796</a:t>
            </a:r>
            <a:r>
              <a:rPr lang="en-US" sz="2000" dirty="0">
                <a:effectLst/>
                <a:latin typeface="Times New Roman" panose="02020603050405020304" pitchFamily="18" charset="0"/>
                <a:cs typeface="Times New Roman" panose="02020603050405020304" pitchFamily="18" charset="0"/>
              </a:rPr>
              <a:t> meteorites), H5 (</a:t>
            </a:r>
            <a:r>
              <a:rPr lang="en-US" sz="2000" dirty="0">
                <a:latin typeface="Times New Roman" panose="02020603050405020304" pitchFamily="18" charset="0"/>
                <a:cs typeface="Times New Roman" panose="02020603050405020304" pitchFamily="18" charset="0"/>
              </a:rPr>
              <a:t>7,142</a:t>
            </a:r>
            <a:r>
              <a:rPr lang="en-US" sz="2000" dirty="0">
                <a:effectLst/>
                <a:latin typeface="Times New Roman" panose="02020603050405020304" pitchFamily="18" charset="0"/>
                <a:cs typeface="Times New Roman" panose="02020603050405020304" pitchFamily="18" charset="0"/>
              </a:rPr>
              <a:t> meteorites), H6 (4,528 meteorites), and H4 (4,211 meteorites) follow. Ureilite is the least frequent meteorite class, with only 300 meteorites discovered.</a:t>
            </a:r>
          </a:p>
        </p:txBody>
      </p:sp>
      <p:pic>
        <p:nvPicPr>
          <p:cNvPr id="4" name="Content Placeholder 3" descr="A graph with numbers and a bar&#10;&#10;Description automatically generated">
            <a:extLst>
              <a:ext uri="{FF2B5EF4-FFF2-40B4-BE49-F238E27FC236}">
                <a16:creationId xmlns:a16="http://schemas.microsoft.com/office/drawing/2014/main" id="{126BE51C-F088-9EB4-261C-765B6170ADC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8889" y="0"/>
            <a:ext cx="5410063" cy="35706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5CEF968-F645-7436-351C-D952BAA02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888" y="3570642"/>
            <a:ext cx="2220686" cy="3206770"/>
          </a:xfrm>
          <a:prstGeom prst="rect">
            <a:avLst/>
          </a:prstGeom>
        </p:spPr>
      </p:pic>
    </p:spTree>
    <p:extLst>
      <p:ext uri="{BB962C8B-B14F-4D97-AF65-F5344CB8AC3E}">
        <p14:creationId xmlns:p14="http://schemas.microsoft.com/office/powerpoint/2010/main" val="356400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734AEA-F7F6-1103-3DEB-050D4833C596}"/>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1" kern="1200" dirty="0">
                <a:solidFill>
                  <a:schemeClr val="tx1"/>
                </a:solidFill>
                <a:effectLst/>
                <a:latin typeface="Times New Roman" panose="02020603050405020304" pitchFamily="18" charset="0"/>
                <a:cs typeface="Times New Roman" panose="02020603050405020304" pitchFamily="18" charset="0"/>
              </a:rPr>
              <a:t>Landings of Meteorites </a:t>
            </a:r>
            <a:endParaRPr lang="en-US" b="1" kern="12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F7B89F4-DABE-A9AA-A8B5-075CF4DFBFC8}"/>
              </a:ext>
            </a:extLst>
          </p:cNvPr>
          <p:cNvSpPr txBox="1"/>
          <p:nvPr/>
        </p:nvSpPr>
        <p:spPr>
          <a:xfrm>
            <a:off x="838201" y="2623381"/>
            <a:ext cx="3888528"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The Northern Hemisphere has more meteorite landings than the Southern Hemisphere</a:t>
            </a:r>
            <a:r>
              <a:rPr lang="en-US" sz="1900" dirty="0">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Continental locations have more meteorite landings than marine areas. </a:t>
            </a:r>
          </a:p>
          <a:p>
            <a:pPr indent="-228600">
              <a:lnSpc>
                <a:spcPct val="90000"/>
              </a:lnSpc>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Desert environments have more meteorite landings than non-desert places. </a:t>
            </a:r>
            <a:endParaRPr lang="en-US" sz="19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Landings of meteorites are more common in populous regions than in unpopulated places. </a:t>
            </a:r>
            <a:endParaRPr lang="en-US" sz="1900" dirty="0">
              <a:latin typeface="Times New Roman" panose="02020603050405020304" pitchFamily="18" charset="0"/>
              <a:cs typeface="Times New Roman" panose="02020603050405020304" pitchFamily="18" charset="0"/>
            </a:endParaRPr>
          </a:p>
        </p:txBody>
      </p:sp>
      <p:pic>
        <p:nvPicPr>
          <p:cNvPr id="4" name="Content Placeholder 3" descr="A map of the world with red dots&#10;&#10;Description automatically generated">
            <a:extLst>
              <a:ext uri="{FF2B5EF4-FFF2-40B4-BE49-F238E27FC236}">
                <a16:creationId xmlns:a16="http://schemas.microsoft.com/office/drawing/2014/main" id="{A1E8DC6D-D0DB-B43E-85F8-E47A0DC5D3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5153" y="1140031"/>
            <a:ext cx="6503799" cy="4292508"/>
          </a:xfrm>
          <a:prstGeom prst="rect">
            <a:avLst/>
          </a:prstGeom>
        </p:spPr>
      </p:pic>
    </p:spTree>
    <p:extLst>
      <p:ext uri="{BB962C8B-B14F-4D97-AF65-F5344CB8AC3E}">
        <p14:creationId xmlns:p14="http://schemas.microsoft.com/office/powerpoint/2010/main" val="249663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B5B96853-D0F6-B946-54CF-08E49870C90E}"/>
              </a:ext>
            </a:extLst>
          </p:cNvPr>
          <p:cNvSpPr>
            <a:spLocks noGrp="1"/>
          </p:cNvSpPr>
          <p:nvPr>
            <p:ph type="title"/>
          </p:nvPr>
        </p:nvSpPr>
        <p:spPr>
          <a:xfrm>
            <a:off x="831093" y="1966"/>
            <a:ext cx="3888526" cy="1800526"/>
          </a:xfrm>
        </p:spPr>
        <p:txBody>
          <a:bodyPr>
            <a:normAutofit/>
          </a:bodyPr>
          <a:lstStyle/>
          <a:p>
            <a:r>
              <a:rPr lang="en-US" b="1" dirty="0">
                <a:latin typeface="Times New Roman" panose="02020603050405020304" pitchFamily="18" charset="0"/>
                <a:cs typeface="Times New Roman" panose="02020603050405020304" pitchFamily="18" charset="0"/>
              </a:rPr>
              <a:t>Logistic Regression</a:t>
            </a:r>
          </a:p>
        </p:txBody>
      </p:sp>
      <p:sp>
        <p:nvSpPr>
          <p:cNvPr id="46" name="Content Placeholder 2">
            <a:extLst>
              <a:ext uri="{FF2B5EF4-FFF2-40B4-BE49-F238E27FC236}">
                <a16:creationId xmlns:a16="http://schemas.microsoft.com/office/drawing/2014/main" id="{C0EBCBC2-30BD-FA3C-AAFE-2B9BC949F140}"/>
              </a:ext>
            </a:extLst>
          </p:cNvPr>
          <p:cNvSpPr>
            <a:spLocks noGrp="1"/>
          </p:cNvSpPr>
          <p:nvPr>
            <p:ph idx="1"/>
          </p:nvPr>
        </p:nvSpPr>
        <p:spPr>
          <a:xfrm>
            <a:off x="838201" y="1638795"/>
            <a:ext cx="4010738" cy="4940135"/>
          </a:xfrm>
        </p:spPr>
        <p:txBody>
          <a:bodyPr>
            <a:normAutofit fontScale="92500" lnSpcReduction="10000"/>
          </a:bodyPr>
          <a:lstStyle/>
          <a:p>
            <a:r>
              <a:rPr lang="en-US" sz="1600" dirty="0">
                <a:latin typeface="Times New Roman" panose="02020603050405020304" pitchFamily="18" charset="0"/>
                <a:cs typeface="Times New Roman" panose="02020603050405020304" pitchFamily="18" charset="0"/>
              </a:rPr>
              <a:t>Estimated Coefficients: These are the estimated impacts of several parameters on the chance of a meteorite colliding with Earth.</a:t>
            </a:r>
          </a:p>
          <a:p>
            <a:r>
              <a:rPr lang="en-US" sz="1600" dirty="0">
                <a:latin typeface="Times New Roman" panose="02020603050405020304" pitchFamily="18" charset="0"/>
                <a:cs typeface="Times New Roman" panose="02020603050405020304" pitchFamily="18" charset="0"/>
              </a:rPr>
              <a:t>P-Value: It is assigned to each component and represents the likelihood of achieving the estimated coefficient if the null hypothesis (no influence) is true.</a:t>
            </a:r>
          </a:p>
          <a:p>
            <a:r>
              <a:rPr lang="en-US" sz="1600" dirty="0">
                <a:latin typeface="Times New Roman" panose="02020603050405020304" pitchFamily="18" charset="0"/>
                <a:cs typeface="Times New Roman" panose="02020603050405020304" pitchFamily="18" charset="0"/>
              </a:rPr>
              <a:t>Null Hypothesis: The null hypothesis asserts that a factor has no effect on the probability of a meteorite impact.</a:t>
            </a:r>
          </a:p>
          <a:p>
            <a:r>
              <a:rPr lang="en-US" sz="1600" dirty="0">
                <a:latin typeface="Times New Roman" panose="02020603050405020304" pitchFamily="18" charset="0"/>
                <a:cs typeface="Times New Roman" panose="02020603050405020304" pitchFamily="18" charset="0"/>
              </a:rPr>
              <a:t>Level of Significance: If the null hypothesis is correct, a p-value of 0.05 or less is deemed statistically significant, suggesting a less than 5% possibility of receiving the estimated coefficient by chance.</a:t>
            </a:r>
          </a:p>
          <a:p>
            <a:r>
              <a:rPr lang="en-US" sz="1600" dirty="0">
                <a:latin typeface="Times New Roman" panose="02020603050405020304" pitchFamily="18" charset="0"/>
                <a:cs typeface="Times New Roman" panose="02020603050405020304" pitchFamily="18" charset="0"/>
              </a:rPr>
              <a:t>Statistical Significance: If a factor's p-value is less than 0.05, it is considered a statistically significant predictor of meteorite strikes.</a:t>
            </a:r>
          </a:p>
          <a:p>
            <a:r>
              <a:rPr lang="en-US" sz="1600" dirty="0">
                <a:latin typeface="Times New Roman" panose="02020603050405020304" pitchFamily="18" charset="0"/>
                <a:cs typeface="Times New Roman" panose="02020603050405020304" pitchFamily="18" charset="0"/>
              </a:rPr>
              <a:t>Inference: When all model parameters have p-values less than 0.05, it is possible to conclude that all of these factors are statistically significant predictors of meteorite strikes.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5" name="Picture 4" descr="A screenshot of a computer code&#10;&#10;Description automatically generated">
            <a:extLst>
              <a:ext uri="{FF2B5EF4-FFF2-40B4-BE49-F238E27FC236}">
                <a16:creationId xmlns:a16="http://schemas.microsoft.com/office/drawing/2014/main" id="{5EC923CE-DBB7-62C1-2514-0EB1D73E50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6"/>
          <a:stretch/>
        </p:blipFill>
        <p:spPr bwMode="auto">
          <a:xfrm>
            <a:off x="6718539" y="3265505"/>
            <a:ext cx="5142016" cy="3444012"/>
          </a:xfrm>
          <a:prstGeom prst="rect">
            <a:avLst/>
          </a:prstGeom>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EBC4A9C0-70F1-8604-E038-EA91AFA30E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490" y="148483"/>
            <a:ext cx="5142015" cy="3117022"/>
          </a:xfrm>
          <a:prstGeom prst="rect">
            <a:avLst/>
          </a:prstGeom>
        </p:spPr>
      </p:pic>
    </p:spTree>
    <p:extLst>
      <p:ext uri="{BB962C8B-B14F-4D97-AF65-F5344CB8AC3E}">
        <p14:creationId xmlns:p14="http://schemas.microsoft.com/office/powerpoint/2010/main" val="409277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934D7F-3327-682A-23B4-6942160E00D2}"/>
              </a:ext>
            </a:extLst>
          </p:cNvPr>
          <p:cNvSpPr>
            <a:spLocks noGrp="1"/>
          </p:cNvSpPr>
          <p:nvPr>
            <p:ph type="title"/>
          </p:nvPr>
        </p:nvSpPr>
        <p:spPr>
          <a:xfrm>
            <a:off x="838201" y="75396"/>
            <a:ext cx="3888526" cy="1800526"/>
          </a:xfrm>
        </p:spPr>
        <p:txBody>
          <a:bodyPr>
            <a:normAutofit/>
          </a:bodyPr>
          <a:lstStyle/>
          <a:p>
            <a:r>
              <a:rPr lang="en-US" sz="4100" b="1" kern="100" dirty="0">
                <a:effectLst/>
                <a:latin typeface="Times New Roman" panose="02020603050405020304" pitchFamily="18" charset="0"/>
                <a:ea typeface="Calibri" panose="020F0502020204030204" pitchFamily="34" charset="0"/>
                <a:cs typeface="Times New Roman" panose="02020603050405020304" pitchFamily="18" charset="0"/>
              </a:rPr>
              <a:t>Multivariable Regression Model</a:t>
            </a:r>
            <a:endParaRPr lang="en-US" sz="4100" dirty="0"/>
          </a:p>
        </p:txBody>
      </p:sp>
      <p:sp>
        <p:nvSpPr>
          <p:cNvPr id="8" name="Content Placeholder 2">
            <a:extLst>
              <a:ext uri="{FF2B5EF4-FFF2-40B4-BE49-F238E27FC236}">
                <a16:creationId xmlns:a16="http://schemas.microsoft.com/office/drawing/2014/main" id="{7A1A7BDB-4F0C-7FA1-BCDE-A87D71657673}"/>
              </a:ext>
            </a:extLst>
          </p:cNvPr>
          <p:cNvSpPr>
            <a:spLocks noGrp="1"/>
          </p:cNvSpPr>
          <p:nvPr>
            <p:ph idx="1"/>
          </p:nvPr>
        </p:nvSpPr>
        <p:spPr>
          <a:xfrm>
            <a:off x="838201" y="1875922"/>
            <a:ext cx="3888528" cy="4906681"/>
          </a:xfrm>
        </p:spPr>
        <p:txBody>
          <a:bodyPr>
            <a:normAutofit fontScale="92500" lnSpcReduction="20000"/>
          </a:bodyPr>
          <a:lstStyle/>
          <a:p>
            <a:r>
              <a:rPr lang="en-US" sz="1600" dirty="0">
                <a:latin typeface="Times New Roman" panose="02020603050405020304" pitchFamily="18" charset="0"/>
                <a:cs typeface="Times New Roman" panose="02020603050405020304" pitchFamily="18" charset="0"/>
              </a:rPr>
              <a:t>Statistical Significance: Three independent variables (year, </a:t>
            </a:r>
            <a:r>
              <a:rPr lang="en-US" sz="1600" dirty="0" err="1">
                <a:latin typeface="Times New Roman" panose="02020603050405020304" pitchFamily="18" charset="0"/>
                <a:cs typeface="Times New Roman" panose="02020603050405020304" pitchFamily="18" charset="0"/>
              </a:rPr>
              <a:t>reclat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reclong</a:t>
            </a:r>
            <a:r>
              <a:rPr lang="en-US" sz="1600" dirty="0">
                <a:latin typeface="Times New Roman" panose="02020603050405020304" pitchFamily="18" charset="0"/>
                <a:cs typeface="Times New Roman" panose="02020603050405020304" pitchFamily="18" charset="0"/>
              </a:rPr>
              <a:t>) are statistically significant predictors of fall mass, suggesting their importance in the model.</a:t>
            </a:r>
          </a:p>
          <a:p>
            <a:r>
              <a:rPr lang="en-US" sz="1600" dirty="0">
                <a:latin typeface="Times New Roman" panose="02020603050405020304" pitchFamily="18" charset="0"/>
                <a:cs typeface="Times New Roman" panose="02020603050405020304" pitchFamily="18" charset="0"/>
              </a:rPr>
              <a:t>R-squared Value: The R-squared value of the model is 0.3105, indicating that it explains 31.05% of the variation in fall mass.</a:t>
            </a:r>
          </a:p>
          <a:p>
            <a:r>
              <a:rPr lang="en-US" sz="1600" dirty="0">
                <a:latin typeface="Times New Roman" panose="02020603050405020304" pitchFamily="18" charset="0"/>
                <a:cs typeface="Times New Roman" panose="02020603050405020304" pitchFamily="18" charset="0"/>
              </a:rPr>
              <a:t>Year Coefficient: The negative coefficient for "year" indicates that older meteorite strikes had a lower average fall mass.</a:t>
            </a:r>
          </a:p>
          <a:p>
            <a:r>
              <a:rPr lang="en-US" sz="1600" dirty="0" err="1">
                <a:latin typeface="Times New Roman" panose="02020603050405020304" pitchFamily="18" charset="0"/>
                <a:cs typeface="Times New Roman" panose="02020603050405020304" pitchFamily="18" charset="0"/>
              </a:rPr>
              <a:t>Reclat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Reclong</a:t>
            </a:r>
            <a:r>
              <a:rPr lang="en-US" sz="1600" dirty="0">
                <a:latin typeface="Times New Roman" panose="02020603050405020304" pitchFamily="18" charset="0"/>
                <a:cs typeface="Times New Roman" panose="02020603050405020304" pitchFamily="18" charset="0"/>
              </a:rPr>
              <a:t> Coefficients: Positive coefficients for "</a:t>
            </a:r>
            <a:r>
              <a:rPr lang="en-US" sz="1600" dirty="0" err="1">
                <a:latin typeface="Times New Roman" panose="02020603050405020304" pitchFamily="18" charset="0"/>
                <a:cs typeface="Times New Roman" panose="02020603050405020304" pitchFamily="18" charset="0"/>
              </a:rPr>
              <a:t>reclat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reclong</a:t>
            </a:r>
            <a:r>
              <a:rPr lang="en-US" sz="1600" dirty="0">
                <a:latin typeface="Times New Roman" panose="02020603050405020304" pitchFamily="18" charset="0"/>
                <a:cs typeface="Times New Roman" panose="02020603050405020304" pitchFamily="18" charset="0"/>
              </a:rPr>
              <a:t>" indicate that meteorites landing at higher latitudes and longitudes have heavier average falls.</a:t>
            </a:r>
          </a:p>
          <a:p>
            <a:r>
              <a:rPr lang="en-US" sz="1600" dirty="0">
                <a:latin typeface="Times New Roman" panose="02020603050405020304" pitchFamily="18" charset="0"/>
                <a:cs typeface="Times New Roman" panose="02020603050405020304" pitchFamily="18" charset="0"/>
              </a:rPr>
              <a:t>Relevance of Predictors: Predictors' relevance: The model emphasizes the relevance of "year," "</a:t>
            </a:r>
            <a:r>
              <a:rPr lang="en-US" sz="1600" dirty="0" err="1">
                <a:latin typeface="Times New Roman" panose="02020603050405020304" pitchFamily="18" charset="0"/>
                <a:cs typeface="Times New Roman" panose="02020603050405020304" pitchFamily="18" charset="0"/>
              </a:rPr>
              <a:t>reclat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reclong</a:t>
            </a:r>
            <a:r>
              <a:rPr lang="en-US" sz="1600" dirty="0">
                <a:latin typeface="Times New Roman" panose="02020603050405020304" pitchFamily="18" charset="0"/>
                <a:cs typeface="Times New Roman" panose="02020603050405020304" pitchFamily="18" charset="0"/>
              </a:rPr>
              <a:t>" as important predictors of fall mass.</a:t>
            </a:r>
          </a:p>
          <a:p>
            <a:r>
              <a:rPr lang="en-US" sz="1600" dirty="0">
                <a:latin typeface="Times New Roman" panose="02020603050405020304" pitchFamily="18" charset="0"/>
                <a:cs typeface="Times New Roman" panose="02020603050405020304" pitchFamily="18" charset="0"/>
              </a:rPr>
              <a:t>Moderate R-squared: R-squared value is modest, demonstrating the model's capacity to generate reasonable estimates for fall mass.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92A22F7E-F10A-72B7-3DF1-DD62FCE40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198" y="724394"/>
            <a:ext cx="6217082" cy="5284519"/>
          </a:xfrm>
          <a:prstGeom prst="rect">
            <a:avLst/>
          </a:prstGeom>
        </p:spPr>
      </p:pic>
    </p:spTree>
    <p:extLst>
      <p:ext uri="{BB962C8B-B14F-4D97-AF65-F5344CB8AC3E}">
        <p14:creationId xmlns:p14="http://schemas.microsoft.com/office/powerpoint/2010/main" val="3545432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918</Words>
  <Application>Microsoft Macintosh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Fascinating World Of Meteorite Landings </vt:lpstr>
      <vt:lpstr>INTRODUCTION</vt:lpstr>
      <vt:lpstr>DATA SET</vt:lpstr>
      <vt:lpstr>METHEDOLOGIES </vt:lpstr>
      <vt:lpstr>Top 20 meteorite landing years by count </vt:lpstr>
      <vt:lpstr>Meteorite count and class </vt:lpstr>
      <vt:lpstr>Landings of Meteorites </vt:lpstr>
      <vt:lpstr>Logistic Regression</vt:lpstr>
      <vt:lpstr>Multivariable Regression Model</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Fascinating World Of Meteorite Landings </dc:title>
  <dc:creator>16174598595</dc:creator>
  <cp:lastModifiedBy>16174598595</cp:lastModifiedBy>
  <cp:revision>12</cp:revision>
  <dcterms:created xsi:type="dcterms:W3CDTF">2023-10-24T04:26:31Z</dcterms:created>
  <dcterms:modified xsi:type="dcterms:W3CDTF">2023-10-25T19:34:03Z</dcterms:modified>
</cp:coreProperties>
</file>